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sldIdLst>
    <p:sldId id="256" r:id="rId5"/>
    <p:sldId id="258" r:id="rId6"/>
    <p:sldId id="263" r:id="rId7"/>
    <p:sldId id="261" r:id="rId8"/>
    <p:sldId id="262" r:id="rId9"/>
    <p:sldId id="259" r:id="rId10"/>
    <p:sldId id="270" r:id="rId11"/>
    <p:sldId id="260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837"/>
    <a:srgbClr val="CCECFF"/>
    <a:srgbClr val="003399"/>
    <a:srgbClr val="8B456A"/>
    <a:srgbClr val="FF66CC"/>
    <a:srgbClr val="4622FA"/>
    <a:srgbClr val="00FFFF"/>
    <a:srgbClr val="6699FF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 autoAdjust="0"/>
    <p:restoredTop sz="86427" autoAdjust="0"/>
  </p:normalViewPr>
  <p:slideViewPr>
    <p:cSldViewPr snapToGrid="0">
      <p:cViewPr varScale="1">
        <p:scale>
          <a:sx n="100" d="100"/>
          <a:sy n="100" d="100"/>
        </p:scale>
        <p:origin x="184" y="336"/>
      </p:cViewPr>
      <p:guideLst/>
    </p:cSldViewPr>
  </p:slideViewPr>
  <p:outlineViewPr>
    <p:cViewPr>
      <p:scale>
        <a:sx n="33" d="100"/>
        <a:sy n="33" d="100"/>
      </p:scale>
      <p:origin x="0" y="-21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sman, Jill" userId="e37334da-cfe3-4245-8909-8320b04f3af4" providerId="ADAL" clId="{F9C97D65-D166-4526-A263-FDBF1A617410}"/>
    <pc:docChg chg="undo custSel delSld modSld">
      <pc:chgData name="Ronsman, Jill" userId="e37334da-cfe3-4245-8909-8320b04f3af4" providerId="ADAL" clId="{F9C97D65-D166-4526-A263-FDBF1A617410}" dt="2023-08-05T17:32:36.093" v="230" actId="20577"/>
      <pc:docMkLst>
        <pc:docMk/>
      </pc:docMkLst>
      <pc:sldChg chg="modSp mod">
        <pc:chgData name="Ronsman, Jill" userId="e37334da-cfe3-4245-8909-8320b04f3af4" providerId="ADAL" clId="{F9C97D65-D166-4526-A263-FDBF1A617410}" dt="2023-08-05T17:17:15.453" v="51" actId="20577"/>
        <pc:sldMkLst>
          <pc:docMk/>
          <pc:sldMk cId="3742225523" sldId="256"/>
        </pc:sldMkLst>
        <pc:spChg chg="mod">
          <ac:chgData name="Ronsman, Jill" userId="e37334da-cfe3-4245-8909-8320b04f3af4" providerId="ADAL" clId="{F9C97D65-D166-4526-A263-FDBF1A617410}" dt="2023-08-05T17:16:50.997" v="15" actId="20577"/>
          <ac:spMkLst>
            <pc:docMk/>
            <pc:sldMk cId="3742225523" sldId="256"/>
            <ac:spMk id="2" creationId="{00000000-0000-0000-0000-000000000000}"/>
          </ac:spMkLst>
        </pc:spChg>
        <pc:spChg chg="mod">
          <ac:chgData name="Ronsman, Jill" userId="e37334da-cfe3-4245-8909-8320b04f3af4" providerId="ADAL" clId="{F9C97D65-D166-4526-A263-FDBF1A617410}" dt="2023-08-05T17:17:15.453" v="51" actId="20577"/>
          <ac:spMkLst>
            <pc:docMk/>
            <pc:sldMk cId="3742225523" sldId="256"/>
            <ac:spMk id="3" creationId="{00000000-0000-0000-0000-000000000000}"/>
          </ac:spMkLst>
        </pc:spChg>
      </pc:sldChg>
      <pc:sldChg chg="del">
        <pc:chgData name="Ronsman, Jill" userId="e37334da-cfe3-4245-8909-8320b04f3af4" providerId="ADAL" clId="{F9C97D65-D166-4526-A263-FDBF1A617410}" dt="2023-08-05T17:16:32.334" v="1" actId="2696"/>
        <pc:sldMkLst>
          <pc:docMk/>
          <pc:sldMk cId="308444127" sldId="257"/>
        </pc:sldMkLst>
      </pc:sldChg>
      <pc:sldChg chg="modSp mod">
        <pc:chgData name="Ronsman, Jill" userId="e37334da-cfe3-4245-8909-8320b04f3af4" providerId="ADAL" clId="{F9C97D65-D166-4526-A263-FDBF1A617410}" dt="2023-08-05T17:31:13.606" v="193" actId="6549"/>
        <pc:sldMkLst>
          <pc:docMk/>
          <pc:sldMk cId="1745677755" sldId="259"/>
        </pc:sldMkLst>
        <pc:spChg chg="mod">
          <ac:chgData name="Ronsman, Jill" userId="e37334da-cfe3-4245-8909-8320b04f3af4" providerId="ADAL" clId="{F9C97D65-D166-4526-A263-FDBF1A617410}" dt="2023-08-05T17:31:13.606" v="193" actId="6549"/>
          <ac:spMkLst>
            <pc:docMk/>
            <pc:sldMk cId="1745677755" sldId="259"/>
            <ac:spMk id="2" creationId="{00000000-0000-0000-0000-000000000000}"/>
          </ac:spMkLst>
        </pc:spChg>
      </pc:sldChg>
      <pc:sldChg chg="modSp mod">
        <pc:chgData name="Ronsman, Jill" userId="e37334da-cfe3-4245-8909-8320b04f3af4" providerId="ADAL" clId="{F9C97D65-D166-4526-A263-FDBF1A617410}" dt="2023-08-05T17:21:11.276" v="71" actId="20577"/>
        <pc:sldMkLst>
          <pc:docMk/>
          <pc:sldMk cId="3432735713" sldId="264"/>
        </pc:sldMkLst>
        <pc:spChg chg="mod">
          <ac:chgData name="Ronsman, Jill" userId="e37334da-cfe3-4245-8909-8320b04f3af4" providerId="ADAL" clId="{F9C97D65-D166-4526-A263-FDBF1A617410}" dt="2023-08-05T17:21:11.276" v="71" actId="20577"/>
          <ac:spMkLst>
            <pc:docMk/>
            <pc:sldMk cId="3432735713" sldId="264"/>
            <ac:spMk id="3" creationId="{00000000-0000-0000-0000-000000000000}"/>
          </ac:spMkLst>
        </pc:spChg>
      </pc:sldChg>
      <pc:sldChg chg="modSp mod">
        <pc:chgData name="Ronsman, Jill" userId="e37334da-cfe3-4245-8909-8320b04f3af4" providerId="ADAL" clId="{F9C97D65-D166-4526-A263-FDBF1A617410}" dt="2023-08-05T17:21:52.682" v="73" actId="27636"/>
        <pc:sldMkLst>
          <pc:docMk/>
          <pc:sldMk cId="2035847565" sldId="265"/>
        </pc:sldMkLst>
        <pc:spChg chg="mod">
          <ac:chgData name="Ronsman, Jill" userId="e37334da-cfe3-4245-8909-8320b04f3af4" providerId="ADAL" clId="{F9C97D65-D166-4526-A263-FDBF1A617410}" dt="2023-08-05T17:21:52.682" v="73" actId="27636"/>
          <ac:spMkLst>
            <pc:docMk/>
            <pc:sldMk cId="2035847565" sldId="265"/>
            <ac:spMk id="3" creationId="{00000000-0000-0000-0000-000000000000}"/>
          </ac:spMkLst>
        </pc:spChg>
      </pc:sldChg>
      <pc:sldChg chg="modSp mod">
        <pc:chgData name="Ronsman, Jill" userId="e37334da-cfe3-4245-8909-8320b04f3af4" providerId="ADAL" clId="{F9C97D65-D166-4526-A263-FDBF1A617410}" dt="2023-08-05T17:24:25.762" v="96" actId="20577"/>
        <pc:sldMkLst>
          <pc:docMk/>
          <pc:sldMk cId="2138409671" sldId="266"/>
        </pc:sldMkLst>
        <pc:spChg chg="mod">
          <ac:chgData name="Ronsman, Jill" userId="e37334da-cfe3-4245-8909-8320b04f3af4" providerId="ADAL" clId="{F9C97D65-D166-4526-A263-FDBF1A617410}" dt="2023-08-05T17:24:25.762" v="96" actId="20577"/>
          <ac:spMkLst>
            <pc:docMk/>
            <pc:sldMk cId="2138409671" sldId="266"/>
            <ac:spMk id="3" creationId="{00000000-0000-0000-0000-000000000000}"/>
          </ac:spMkLst>
        </pc:spChg>
      </pc:sldChg>
      <pc:sldChg chg="modSp mod">
        <pc:chgData name="Ronsman, Jill" userId="e37334da-cfe3-4245-8909-8320b04f3af4" providerId="ADAL" clId="{F9C97D65-D166-4526-A263-FDBF1A617410}" dt="2023-08-05T17:32:36.093" v="230" actId="20577"/>
        <pc:sldMkLst>
          <pc:docMk/>
          <pc:sldMk cId="653689696" sldId="268"/>
        </pc:sldMkLst>
        <pc:spChg chg="mod">
          <ac:chgData name="Ronsman, Jill" userId="e37334da-cfe3-4245-8909-8320b04f3af4" providerId="ADAL" clId="{F9C97D65-D166-4526-A263-FDBF1A617410}" dt="2023-08-05T17:32:36.093" v="230" actId="20577"/>
          <ac:spMkLst>
            <pc:docMk/>
            <pc:sldMk cId="653689696" sldId="268"/>
            <ac:spMk id="3" creationId="{00000000-0000-0000-0000-000000000000}"/>
          </ac:spMkLst>
        </pc:spChg>
      </pc:sldChg>
      <pc:sldChg chg="addSp delSp modSp del mod">
        <pc:chgData name="Ronsman, Jill" userId="e37334da-cfe3-4245-8909-8320b04f3af4" providerId="ADAL" clId="{F9C97D65-D166-4526-A263-FDBF1A617410}" dt="2023-08-05T17:30:41.410" v="180" actId="2696"/>
        <pc:sldMkLst>
          <pc:docMk/>
          <pc:sldMk cId="3417828929" sldId="269"/>
        </pc:sldMkLst>
        <pc:spChg chg="mod">
          <ac:chgData name="Ronsman, Jill" userId="e37334da-cfe3-4245-8909-8320b04f3af4" providerId="ADAL" clId="{F9C97D65-D166-4526-A263-FDBF1A617410}" dt="2023-08-05T17:28:51.825" v="176" actId="14100"/>
          <ac:spMkLst>
            <pc:docMk/>
            <pc:sldMk cId="3417828929" sldId="269"/>
            <ac:spMk id="2" creationId="{00000000-0000-0000-0000-000000000000}"/>
          </ac:spMkLst>
        </pc:spChg>
        <pc:spChg chg="del">
          <ac:chgData name="Ronsman, Jill" userId="e37334da-cfe3-4245-8909-8320b04f3af4" providerId="ADAL" clId="{F9C97D65-D166-4526-A263-FDBF1A617410}" dt="2023-08-05T17:28:42.016" v="174" actId="478"/>
          <ac:spMkLst>
            <pc:docMk/>
            <pc:sldMk cId="3417828929" sldId="269"/>
            <ac:spMk id="3" creationId="{00000000-0000-0000-0000-000000000000}"/>
          </ac:spMkLst>
        </pc:spChg>
        <pc:spChg chg="add mod">
          <ac:chgData name="Ronsman, Jill" userId="e37334da-cfe3-4245-8909-8320b04f3af4" providerId="ADAL" clId="{F9C97D65-D166-4526-A263-FDBF1A617410}" dt="2023-08-05T17:28:42.016" v="174" actId="478"/>
          <ac:spMkLst>
            <pc:docMk/>
            <pc:sldMk cId="3417828929" sldId="269"/>
            <ac:spMk id="6" creationId="{5A4ADF48-D14F-7F2A-EDA0-920EF1CBA757}"/>
          </ac:spMkLst>
        </pc:spChg>
        <pc:picChg chg="mod">
          <ac:chgData name="Ronsman, Jill" userId="e37334da-cfe3-4245-8909-8320b04f3af4" providerId="ADAL" clId="{F9C97D65-D166-4526-A263-FDBF1A617410}" dt="2023-08-05T17:30:22.826" v="179" actId="14100"/>
          <ac:picMkLst>
            <pc:docMk/>
            <pc:sldMk cId="3417828929" sldId="269"/>
            <ac:picMk id="5" creationId="{EA6D560A-9D61-9823-DA70-5B523AC77148}"/>
          </ac:picMkLst>
        </pc:picChg>
        <pc:picChg chg="mod">
          <ac:chgData name="Ronsman, Jill" userId="e37334da-cfe3-4245-8909-8320b04f3af4" providerId="ADAL" clId="{F9C97D65-D166-4526-A263-FDBF1A617410}" dt="2023-08-05T17:30:07.743" v="178" actId="14100"/>
          <ac:picMkLst>
            <pc:docMk/>
            <pc:sldMk cId="3417828929" sldId="269"/>
            <ac:picMk id="6148" creationId="{88450D1E-8443-B8B9-8637-F57AD7A98FFF}"/>
          </ac:picMkLst>
        </pc:picChg>
      </pc:sldChg>
      <pc:sldChg chg="modSp mod">
        <pc:chgData name="Ronsman, Jill" userId="e37334da-cfe3-4245-8909-8320b04f3af4" providerId="ADAL" clId="{F9C97D65-D166-4526-A263-FDBF1A617410}" dt="2023-08-05T17:18:28.026" v="55" actId="20577"/>
        <pc:sldMkLst>
          <pc:docMk/>
          <pc:sldMk cId="1399159411" sldId="270"/>
        </pc:sldMkLst>
        <pc:spChg chg="mod">
          <ac:chgData name="Ronsman, Jill" userId="e37334da-cfe3-4245-8909-8320b04f3af4" providerId="ADAL" clId="{F9C97D65-D166-4526-A263-FDBF1A617410}" dt="2023-08-05T17:18:28.026" v="55" actId="20577"/>
          <ac:spMkLst>
            <pc:docMk/>
            <pc:sldMk cId="1399159411" sldId="270"/>
            <ac:spMk id="2" creationId="{00000000-0000-0000-0000-000000000000}"/>
          </ac:spMkLst>
        </pc:spChg>
      </pc:sldChg>
      <pc:sldChg chg="del">
        <pc:chgData name="Ronsman, Jill" userId="e37334da-cfe3-4245-8909-8320b04f3af4" providerId="ADAL" clId="{F9C97D65-D166-4526-A263-FDBF1A617410}" dt="2023-08-05T17:16:28.895" v="0" actId="2696"/>
        <pc:sldMkLst>
          <pc:docMk/>
          <pc:sldMk cId="678185524" sldId="271"/>
        </pc:sldMkLst>
      </pc:sldChg>
    </pc:docChg>
  </pc:docChgLst>
  <pc:docChgLst>
    <pc:chgData name="Ronsman, Jill" userId="e37334da-cfe3-4245-8909-8320b04f3af4" providerId="ADAL" clId="{9F36061D-36DD-4A55-8392-F59D11C82578}"/>
    <pc:docChg chg="modSld">
      <pc:chgData name="Ronsman, Jill" userId="e37334da-cfe3-4245-8909-8320b04f3af4" providerId="ADAL" clId="{9F36061D-36DD-4A55-8392-F59D11C82578}" dt="2023-08-07T17:34:13.572" v="24" actId="207"/>
      <pc:docMkLst>
        <pc:docMk/>
      </pc:docMkLst>
      <pc:sldChg chg="modSp mod">
        <pc:chgData name="Ronsman, Jill" userId="e37334da-cfe3-4245-8909-8320b04f3af4" providerId="ADAL" clId="{9F36061D-36DD-4A55-8392-F59D11C82578}" dt="2023-08-07T17:34:13.572" v="24" actId="207"/>
        <pc:sldMkLst>
          <pc:docMk/>
          <pc:sldMk cId="3742225523" sldId="256"/>
        </pc:sldMkLst>
        <pc:spChg chg="mod">
          <ac:chgData name="Ronsman, Jill" userId="e37334da-cfe3-4245-8909-8320b04f3af4" providerId="ADAL" clId="{9F36061D-36DD-4A55-8392-F59D11C82578}" dt="2023-08-07T17:34:13.572" v="24" actId="207"/>
          <ac:spMkLst>
            <pc:docMk/>
            <pc:sldMk cId="3742225523" sldId="256"/>
            <ac:spMk id="2" creationId="{00000000-0000-0000-0000-000000000000}"/>
          </ac:spMkLst>
        </pc:spChg>
      </pc:sldChg>
      <pc:sldChg chg="modSp mod">
        <pc:chgData name="Ronsman, Jill" userId="e37334da-cfe3-4245-8909-8320b04f3af4" providerId="ADAL" clId="{9F36061D-36DD-4A55-8392-F59D11C82578}" dt="2023-08-07T17:33:49.599" v="23" actId="20577"/>
        <pc:sldMkLst>
          <pc:docMk/>
          <pc:sldMk cId="3577319961" sldId="258"/>
        </pc:sldMkLst>
        <pc:spChg chg="mod">
          <ac:chgData name="Ronsman, Jill" userId="e37334da-cfe3-4245-8909-8320b04f3af4" providerId="ADAL" clId="{9F36061D-36DD-4A55-8392-F59D11C82578}" dt="2023-08-07T17:33:49.599" v="23" actId="20577"/>
          <ac:spMkLst>
            <pc:docMk/>
            <pc:sldMk cId="3577319961" sldId="258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8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2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5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5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6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7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1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3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9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ill.Ronsman@tusd1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439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Warren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Title I Program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Home of the </a:t>
            </a:r>
            <a:r>
              <a:rPr lang="en-US" i="1" dirty="0">
                <a:solidFill>
                  <a:srgbClr val="00B0F0"/>
                </a:solidFill>
              </a:rPr>
              <a:t>Wildcats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4397" y="4670246"/>
            <a:ext cx="6714232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Annual Title I Parent Meeting 	             August 15, 2023</a:t>
            </a:r>
          </a:p>
        </p:txBody>
      </p:sp>
    </p:spTree>
    <p:extLst>
      <p:ext uri="{BB962C8B-B14F-4D97-AF65-F5344CB8AC3E}">
        <p14:creationId xmlns:p14="http://schemas.microsoft.com/office/powerpoint/2010/main" val="37422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508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 Integrated Action Plan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(IAP)</a:t>
            </a:r>
          </a:p>
        </p:txBody>
      </p:sp>
      <p:pic>
        <p:nvPicPr>
          <p:cNvPr id="5122" name="Picture 2" descr="Student Information System">
            <a:extLst>
              <a:ext uri="{FF2B5EF4-FFF2-40B4-BE49-F238E27FC236}">
                <a16:creationId xmlns:a16="http://schemas.microsoft.com/office/drawing/2014/main" id="{A2CB7FB3-2E60-8705-5678-E8E349D15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3220720"/>
            <a:ext cx="3141475" cy="2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 dirty="0"/>
              <a:t>To support struggling learners with additional resources and help in reading and mathematics, our school plan to improve reading achievement includes the following: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400" dirty="0"/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/>
              <a:t>Reading/Math Interventions </a:t>
            </a:r>
          </a:p>
          <a:p>
            <a:pPr marL="1314450" lvl="3" indent="0">
              <a:lnSpc>
                <a:spcPct val="80000"/>
              </a:lnSpc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20-30 minutes per day/week/month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/>
              <a:t>Reading/Math Tutors</a:t>
            </a:r>
          </a:p>
          <a:p>
            <a:pPr marL="1771650" lvl="3" indent="-457200">
              <a:lnSpc>
                <a:spcPct val="80000"/>
              </a:lnSpc>
              <a:defRPr/>
            </a:pPr>
            <a:r>
              <a:rPr lang="en-US" sz="2400" dirty="0"/>
              <a:t>Tutoring will be held</a:t>
            </a:r>
            <a:r>
              <a:rPr lang="en-US" sz="2400" dirty="0">
                <a:solidFill>
                  <a:srgbClr val="FF0000"/>
                </a:solidFill>
              </a:rPr>
              <a:t> after school.  More information to come soon.</a:t>
            </a:r>
          </a:p>
          <a:p>
            <a:pPr marL="1771650" lvl="3" indent="-457200">
              <a:lnSpc>
                <a:spcPct val="80000"/>
              </a:lnSpc>
              <a:defRPr/>
            </a:pPr>
            <a:r>
              <a:rPr lang="en-US" sz="2400" dirty="0"/>
              <a:t>To inquire about our tutoring program, please </a:t>
            </a:r>
            <a:r>
              <a:rPr lang="en-US" sz="2400" dirty="0">
                <a:solidFill>
                  <a:srgbClr val="FF0000"/>
                </a:solidFill>
              </a:rPr>
              <a:t>reach out to your child’s teacher.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4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br>
              <a:rPr lang="en-US" dirty="0"/>
            </a:br>
            <a:r>
              <a:rPr lang="en-US" b="1" i="1" dirty="0">
                <a:solidFill>
                  <a:srgbClr val="FFFF00"/>
                </a:solidFill>
              </a:rPr>
              <a:t>School Integrated Action Plan (IAP)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Parents and students working at a 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5" y="759211"/>
            <a:ext cx="2501186" cy="22386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marL="57150" indent="0" algn="ctr">
              <a:lnSpc>
                <a:spcPct val="80000"/>
              </a:lnSpc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</a:rPr>
              <a:t>Academic Family Engagement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Our plan includes steps to promote academic family engagement:</a:t>
            </a:r>
          </a:p>
          <a:p>
            <a:pPr marL="800100" lvl="1" indent="-342900"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        </a:t>
            </a:r>
            <a:r>
              <a:rPr lang="en-US" altLang="en-US" sz="2400" b="1" dirty="0">
                <a:solidFill>
                  <a:srgbClr val="002060"/>
                </a:solidFill>
              </a:rPr>
              <a:t>District Parent Involvement Policy</a:t>
            </a:r>
          </a:p>
          <a:p>
            <a:pPr marL="800100" lvl="1" indent="-342900"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        </a:t>
            </a:r>
            <a:r>
              <a:rPr lang="en-US" altLang="en-US" sz="2400" b="1" dirty="0">
                <a:solidFill>
                  <a:srgbClr val="002060"/>
                </a:solidFill>
              </a:rPr>
              <a:t>School Parent Involvement Policy</a:t>
            </a:r>
          </a:p>
          <a:p>
            <a:pPr marL="800100" lvl="1" indent="-342900"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        </a:t>
            </a:r>
            <a:r>
              <a:rPr lang="en-US" altLang="en-US" sz="2400" b="1" dirty="0">
                <a:solidFill>
                  <a:srgbClr val="002060"/>
                </a:solidFill>
              </a:rPr>
              <a:t>Title I Parent Compact</a:t>
            </a:r>
          </a:p>
          <a:p>
            <a:pPr marL="800100" lvl="1" indent="-342900"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        </a:t>
            </a:r>
            <a:r>
              <a:rPr lang="en-US" altLang="en-US" sz="2400" b="1" dirty="0">
                <a:solidFill>
                  <a:srgbClr val="002060"/>
                </a:solidFill>
              </a:rPr>
              <a:t>TUSD Family Centers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rgbClr val="3399FF"/>
                </a:solidFill>
              </a:rPr>
              <a:t>        </a:t>
            </a:r>
            <a:r>
              <a:rPr lang="en-US" altLang="en-US" sz="2400" b="1" dirty="0">
                <a:solidFill>
                  <a:srgbClr val="0070C0"/>
                </a:solidFill>
              </a:rPr>
              <a:t>Mary Quinones 520-908-4762</a:t>
            </a:r>
          </a:p>
          <a:p>
            <a:pPr marL="457200" lvl="1" indent="0">
              <a:buNone/>
              <a:defRPr/>
            </a:pPr>
            <a:r>
              <a:rPr lang="en-US" altLang="en-US" sz="2400" b="1" dirty="0">
                <a:solidFill>
                  <a:srgbClr val="000099"/>
                </a:solidFill>
              </a:rPr>
              <a:t>Events will be announced via…newsletter,             	      website calendar, Facebook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sign of the Palo Verde Family Resource Center">
            <a:extLst>
              <a:ext uri="{FF2B5EF4-FFF2-40B4-BE49-F238E27FC236}">
                <a16:creationId xmlns:a16="http://schemas.microsoft.com/office/drawing/2014/main" id="{7D0B70B7-9B65-3552-02AC-2016D751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80" y="5309568"/>
            <a:ext cx="2661920" cy="1497330"/>
          </a:xfrm>
          <a:prstGeom prst="rect">
            <a:avLst/>
          </a:prstGeom>
        </p:spPr>
      </p:pic>
      <p:pic>
        <p:nvPicPr>
          <p:cNvPr id="7" name="Picture 6" descr="An image of the Family Resource Center logo, 4 figures of people reaching">
            <a:extLst>
              <a:ext uri="{FF2B5EF4-FFF2-40B4-BE49-F238E27FC236}">
                <a16:creationId xmlns:a16="http://schemas.microsoft.com/office/drawing/2014/main" id="{AFCF89C5-49B8-E34D-B4FD-BFD8AC20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096" y="5309568"/>
            <a:ext cx="1385095" cy="1548432"/>
          </a:xfrm>
          <a:prstGeom prst="rect">
            <a:avLst/>
          </a:prstGeom>
        </p:spPr>
      </p:pic>
      <p:pic>
        <p:nvPicPr>
          <p:cNvPr id="5" name="Picture 4" descr="Catalina High School Sign in front of the school">
            <a:extLst>
              <a:ext uri="{FF2B5EF4-FFF2-40B4-BE49-F238E27FC236}">
                <a16:creationId xmlns:a16="http://schemas.microsoft.com/office/drawing/2014/main" id="{2F468219-4DCF-C526-9879-A063A0E10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640" y="5309568"/>
            <a:ext cx="2752277" cy="15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Parents Right to Know</a:t>
            </a:r>
          </a:p>
        </p:txBody>
      </p:sp>
      <p:pic>
        <p:nvPicPr>
          <p:cNvPr id="4" name="Picture 3" descr="Parents participating in a class at a school work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2" y="237995"/>
            <a:ext cx="2906039" cy="21795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66FF"/>
                </a:solidFill>
              </a:rPr>
              <a:t>You have the right to request: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The qualifications of your child’s teacher and instructional staff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Your child’s level of achievement based on required state assessments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66FF"/>
                </a:solidFill>
              </a:rPr>
              <a:t>You must be informed within 4 weeks if: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Your child is being taught by a teacher who does not meet the appropriately certified requirements of the state</a:t>
            </a:r>
          </a:p>
          <a:p>
            <a:pPr marL="400050">
              <a:lnSpc>
                <a:spcPct val="80000"/>
              </a:lnSpc>
              <a:defRPr/>
            </a:pPr>
            <a:endParaRPr lang="en-US" sz="1400" dirty="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dirty="0"/>
              <a:t>All of this information must be in a language and format that is understandable to you.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1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Important Dates to Remember</a:t>
            </a:r>
          </a:p>
        </p:txBody>
      </p:sp>
      <p:pic>
        <p:nvPicPr>
          <p:cNvPr id="5" name="Picture 4" descr="Students working on the floor with Montessori materials at Drach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7" y="488515"/>
            <a:ext cx="2827602" cy="17035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School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– Wednesday, August 23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lang="en-US" altLang="en-US" dirty="0">
                <a:latin typeface="Corbel" panose="020B0503020204020204"/>
              </a:rPr>
              <a:t>Site Council -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August 29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@ 3:00pm</a:t>
            </a:r>
          </a:p>
          <a:p>
            <a:pPr>
              <a:buClr>
                <a:srgbClr val="40BAD2"/>
              </a:buClr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ELA Night- Wednesday, September 13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Parent Teacher Conference</a:t>
            </a:r>
          </a:p>
          <a:p>
            <a:pPr marL="685800" marR="0" lvl="1" indent="-182880" algn="l" defTabSz="914400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September 20-22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783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Fence Project- late August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 more information or to access the school Integrated Action Plan Contact: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Jill Ronsman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jill.Ronsman@tusd1.org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520-908-4702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653689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9249" y="1123838"/>
            <a:ext cx="1516304" cy="1081634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chemeClr val="tx1"/>
                </a:solidFill>
              </a:rPr>
              <a:t>Add school mascot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u="sng" dirty="0">
                <a:solidFill>
                  <a:srgbClr val="00B0F0"/>
                </a:solidFill>
              </a:rPr>
              <a:t>Warren 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has been allocated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 $ 134,160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in Federal Title I dollars for 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b="1" dirty="0">
              <a:solidFill>
                <a:schemeClr val="tx1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School Year 2023-2024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dirty="0">
              <a:solidFill>
                <a:schemeClr val="tx1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School Playground Grants : A listing of funding sources.">
            <a:extLst>
              <a:ext uri="{FF2B5EF4-FFF2-40B4-BE49-F238E27FC236}">
                <a16:creationId xmlns:a16="http://schemas.microsoft.com/office/drawing/2014/main" id="{27A64213-8C88-13B4-5786-519287C9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675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1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6FFA1F-29D1-415E-8D90-776A5E0A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078B6-8941-4429-9FDB-8C032B89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44488" cy="6858000"/>
          </a:xfrm>
          <a:prstGeom prst="rect">
            <a:avLst/>
          </a:prstGeom>
          <a:solidFill>
            <a:srgbClr val="5C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829" y="382190"/>
            <a:ext cx="5777652" cy="1565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purpose of Title I is to ensure that all students …</a:t>
            </a:r>
          </a:p>
        </p:txBody>
      </p:sp>
      <p:pic>
        <p:nvPicPr>
          <p:cNvPr id="6" name="Picture 5" descr="THMS graduation"/>
          <p:cNvPicPr>
            <a:picLocks noChangeAspect="1"/>
          </p:cNvPicPr>
          <p:nvPr/>
        </p:nvPicPr>
        <p:blipFill rotWithShape="1">
          <a:blip r:embed="rId2"/>
          <a:srcRect r="-4" b="22337"/>
          <a:stretch/>
        </p:blipFill>
        <p:spPr>
          <a:xfrm>
            <a:off x="-10959" y="-24648"/>
            <a:ext cx="4503376" cy="2194560"/>
          </a:xfrm>
          <a:prstGeom prst="rect">
            <a:avLst/>
          </a:prstGeom>
        </p:spPr>
      </p:pic>
      <p:pic>
        <p:nvPicPr>
          <p:cNvPr id="3" name="Picture 2" descr="Carrillo staff and students holding love signs"/>
          <p:cNvPicPr>
            <a:picLocks noChangeAspect="1"/>
          </p:cNvPicPr>
          <p:nvPr/>
        </p:nvPicPr>
        <p:blipFill rotWithShape="1">
          <a:blip r:embed="rId3"/>
          <a:srcRect l="11286" r="17847" b="2"/>
          <a:stretch/>
        </p:blipFill>
        <p:spPr>
          <a:xfrm>
            <a:off x="-10959" y="2319200"/>
            <a:ext cx="4507992" cy="2194560"/>
          </a:xfrm>
          <a:prstGeom prst="rect">
            <a:avLst/>
          </a:prstGeom>
        </p:spPr>
      </p:pic>
      <p:pic>
        <p:nvPicPr>
          <p:cNvPr id="4" name="Content Placeholder 3" descr="Students and teacher working at tables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937" b="4845"/>
          <a:stretch/>
        </p:blipFill>
        <p:spPr>
          <a:xfrm rot="21600000">
            <a:off x="-10959" y="4663049"/>
            <a:ext cx="4507992" cy="2194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6816" y="1971984"/>
            <a:ext cx="5777652" cy="40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bg2">
                    <a:lumMod val="90000"/>
                  </a:schemeClr>
                </a:solidFill>
              </a:rPr>
              <a:t>…receive a high quality education 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…from appropriately certified, well-trained staff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…who use evidence-based instructional methods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09C0D0-1E86-4EE3-B592-3D15600C4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10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Title I Funds are for…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249" y="2510395"/>
            <a:ext cx="4016116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rgbClr val="F2F83E"/>
              </a:buClr>
              <a:buFont typeface="Wingdings 2" pitchFamily="18" charset="2"/>
              <a:buChar char=""/>
              <a:defRPr/>
            </a:pPr>
            <a:r>
              <a:rPr lang="en-US" altLang="en-US" sz="3200" dirty="0"/>
              <a:t>supporting struggling learners with additional resources and help in </a:t>
            </a:r>
            <a:r>
              <a:rPr lang="en-US" altLang="en-US" sz="3200" dirty="0">
                <a:solidFill>
                  <a:srgbClr val="FFFF00"/>
                </a:solidFill>
              </a:rPr>
              <a:t>reading </a:t>
            </a:r>
            <a:r>
              <a:rPr lang="en-US" altLang="en-US" sz="3200" dirty="0"/>
              <a:t>and </a:t>
            </a:r>
            <a:r>
              <a:rPr lang="en-US" altLang="en-US" sz="3200" dirty="0">
                <a:solidFill>
                  <a:srgbClr val="FFFF00"/>
                </a:solidFill>
              </a:rPr>
              <a:t>mathematics</a:t>
            </a:r>
            <a:r>
              <a:rPr lang="en-US" altLang="en-US" dirty="0"/>
              <a:t>.</a:t>
            </a:r>
          </a:p>
        </p:txBody>
      </p:sp>
      <p:pic>
        <p:nvPicPr>
          <p:cNvPr id="3074" name="Picture 2" descr="Equality vs Equity">
            <a:extLst>
              <a:ext uri="{FF2B5EF4-FFF2-40B4-BE49-F238E27FC236}">
                <a16:creationId xmlns:a16="http://schemas.microsoft.com/office/drawing/2014/main" id="{88C87821-5A90-7E95-26EB-EE26DAB7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193040"/>
            <a:ext cx="7254240" cy="64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1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FCB7987D-7806-44BF-94FC-E039F5703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83E798-38DE-4ECB-912E-B2689E296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4F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022678"/>
          </a:xfrm>
        </p:spPr>
        <p:txBody>
          <a:bodyPr anchor="b">
            <a:normAutofit/>
          </a:bodyPr>
          <a:lstStyle/>
          <a:p>
            <a:br>
              <a:rPr lang="en-US" sz="2200" dirty="0"/>
            </a:br>
            <a:r>
              <a:rPr lang="en-US" sz="2200" dirty="0"/>
              <a:t>Title I funds help our school  offer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20" y="2146516"/>
            <a:ext cx="2947482" cy="3759762"/>
          </a:xfrm>
        </p:spPr>
        <p:txBody>
          <a:bodyPr anchor="t">
            <a:normAutofit lnSpcReduction="10000"/>
          </a:bodyPr>
          <a:lstStyle/>
          <a:p>
            <a:pPr marL="0" indent="0">
              <a:buClr>
                <a:srgbClr val="C7CC30"/>
              </a:buClr>
              <a:buNone/>
            </a:pPr>
            <a:endParaRPr lang="en-US" altLang="en-US" sz="1400" dirty="0">
              <a:solidFill>
                <a:schemeClr val="bg1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interactive learning   opportunities 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</a:rPr>
              <a:t>to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support student achievement at high academic levels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DE9E9-F720-493E-8302-358E74E66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Parent Information – Pueblo High School">
            <a:extLst>
              <a:ext uri="{FF2B5EF4-FFF2-40B4-BE49-F238E27FC236}">
                <a16:creationId xmlns:a16="http://schemas.microsoft.com/office/drawing/2014/main" id="{07BD7DA8-D07A-1484-ED61-5A5C2DCF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09" y="328803"/>
            <a:ext cx="4191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udent musical group performing to a parent audience">
            <a:extLst>
              <a:ext uri="{FF2B5EF4-FFF2-40B4-BE49-F238E27FC236}">
                <a16:creationId xmlns:a16="http://schemas.microsoft.com/office/drawing/2014/main" id="{0EF35419-3A08-B7B0-69A8-D6A093B1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06" y="3753231"/>
            <a:ext cx="5364479" cy="2912237"/>
          </a:xfrm>
          <a:prstGeom prst="rect">
            <a:avLst/>
          </a:prstGeom>
        </p:spPr>
      </p:pic>
      <p:pic>
        <p:nvPicPr>
          <p:cNvPr id="2052" name="Picture 4" descr="Ford Elementary School PD meeting in a classroom">
            <a:extLst>
              <a:ext uri="{FF2B5EF4-FFF2-40B4-BE49-F238E27FC236}">
                <a16:creationId xmlns:a16="http://schemas.microsoft.com/office/drawing/2014/main" id="{03706D3C-F30E-7A36-F2ED-58916F64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50" y="328802"/>
            <a:ext cx="366903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53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444384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Arizona’s Academic Standards Assessment </a:t>
            </a:r>
            <a:r>
              <a:rPr lang="en-US" sz="2000" dirty="0">
                <a:solidFill>
                  <a:schemeClr val="tx1"/>
                </a:solidFill>
              </a:rPr>
              <a:t>(AASA)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985484"/>
              </p:ext>
            </p:extLst>
          </p:nvPr>
        </p:nvGraphicFramePr>
        <p:xfrm>
          <a:off x="5109882" y="831860"/>
          <a:ext cx="6438651" cy="519428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72484">
                  <a:extLst>
                    <a:ext uri="{9D8B030D-6E8A-4147-A177-3AD203B41FA5}">
                      <a16:colId xmlns:a16="http://schemas.microsoft.com/office/drawing/2014/main" val="2441725353"/>
                    </a:ext>
                  </a:extLst>
                </a:gridCol>
                <a:gridCol w="3466167">
                  <a:extLst>
                    <a:ext uri="{9D8B030D-6E8A-4147-A177-3AD203B41FA5}">
                      <a16:colId xmlns:a16="http://schemas.microsoft.com/office/drawing/2014/main" val="1701455492"/>
                    </a:ext>
                  </a:extLst>
                </a:gridCol>
              </a:tblGrid>
              <a:tr h="664385">
                <a:tc>
                  <a:txBody>
                    <a:bodyPr/>
                    <a:lstStyle/>
                    <a:p>
                      <a:r>
                        <a:rPr lang="en-US" sz="3000"/>
                        <a:t>ELA-Reading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00FFFF"/>
                          </a:solidFill>
                        </a:rPr>
                        <a:t>Math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457570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3678068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41194393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065819584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655757152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86138685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931252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77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ADA6A4-0E3A-4918-B6D4-22715A55C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EF8B0-F266-4D16-A66B-C33723680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7E6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solidFill>
            <a:schemeClr val="tx1"/>
          </a:solidFill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School Letter Grade  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478502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Clr>
                <a:srgbClr val="BC6752"/>
              </a:buClr>
              <a:buNone/>
            </a:pPr>
            <a:r>
              <a:rPr lang="en-US" sz="1600" dirty="0"/>
              <a:t>The Arizona Department of Education (ADE)  assigns each school a letter grade based on spring 2022 Arizona’s Academic Standards Assessment results.                  When the information is received, we will notify our community.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1300" b="1" dirty="0"/>
              <a:t>School grades are based on: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rgbClr val="8B456A"/>
                </a:solidFill>
              </a:rPr>
              <a:t>The percentage of students who passed the Arizona’s Academic Standards Assessment (AASA) exam.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The percentage of students who attained academic growth reaching or exceeding grade level expectations.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Additional factors such as the percentage of students evaluated, graduation rate-High School Only, reclassification of English language students.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3600" dirty="0">
                <a:solidFill>
                  <a:srgbClr val="C00000"/>
                </a:solidFill>
              </a:rPr>
              <a:t>Title I </a:t>
            </a:r>
            <a:r>
              <a:rPr lang="en-US" sz="1800" dirty="0">
                <a:solidFill>
                  <a:srgbClr val="C00000"/>
                </a:solidFill>
              </a:rPr>
              <a:t>funds help our school maintain / improve our school score by improving student achievement through the strategic use of federal funds.</a:t>
            </a:r>
          </a:p>
          <a:p>
            <a:pPr marL="0" indent="0">
              <a:buClr>
                <a:srgbClr val="BC6752"/>
              </a:buClr>
              <a:buNone/>
            </a:pPr>
            <a:endParaRPr lang="en-US" sz="1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0B110-82F6-41DA-8945-C8411E576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15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400" b="1" i="1" dirty="0">
                <a:solidFill>
                  <a:srgbClr val="FFFF00"/>
                </a:solidFill>
              </a:rPr>
              <a:t>Integrated Action Plan  (IAP)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57" y="2215755"/>
            <a:ext cx="4016116" cy="3274586"/>
          </a:xfrm>
          <a:solidFill>
            <a:schemeClr val="bg1">
              <a:lumMod val="85000"/>
              <a:lumOff val="15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0" indent="0">
              <a:buClr>
                <a:srgbClr val="C87661"/>
              </a:buClr>
              <a:buNone/>
              <a:defRPr/>
            </a:pPr>
            <a:endParaRPr lang="en-US" altLang="en-US" sz="500" dirty="0">
              <a:solidFill>
                <a:schemeClr val="tx1"/>
              </a:solidFill>
            </a:endParaRPr>
          </a:p>
          <a:p>
            <a:pPr marL="0" indent="0">
              <a:buClr>
                <a:srgbClr val="C87661"/>
              </a:buClr>
              <a:buNone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Our school leadership team composed of staff and families completed a needs assessment in the spring. We address student needs and allocate Title I resources to support: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endParaRPr lang="en-US" altLang="en-US" sz="80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Well trained staff using effective teaching practices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To provide intervention for struggling students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Families to help students achieve in school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endParaRPr lang="en-US" altLang="en-US" sz="500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r>
              <a:rPr lang="en-US" altLang="en-US" sz="500" b="1" i="1" dirty="0">
                <a:solidFill>
                  <a:schemeClr val="tx1"/>
                </a:solidFill>
              </a:rPr>
              <a:t>**To participate in our planning process, please contact:____________</a:t>
            </a: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>
              <a:buClr>
                <a:srgbClr val="C87661"/>
              </a:buClr>
            </a:pPr>
            <a:endParaRPr lang="en-US" sz="500" dirty="0">
              <a:solidFill>
                <a:schemeClr val="tx1"/>
              </a:solidFill>
            </a:endParaRPr>
          </a:p>
        </p:txBody>
      </p:sp>
      <p:pic>
        <p:nvPicPr>
          <p:cNvPr id="4102" name="Picture 6" descr="Staff at Pistor... - Tucson Unified School District (TUSD) | Facebook">
            <a:extLst>
              <a:ext uri="{FF2B5EF4-FFF2-40B4-BE49-F238E27FC236}">
                <a16:creationId xmlns:a16="http://schemas.microsoft.com/office/drawing/2014/main" id="{41765465-1521-2A57-0CB0-BFF0F264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742752"/>
            <a:ext cx="3652416" cy="34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nsfeld Magnet Middle School">
            <a:extLst>
              <a:ext uri="{FF2B5EF4-FFF2-40B4-BE49-F238E27FC236}">
                <a16:creationId xmlns:a16="http://schemas.microsoft.com/office/drawing/2014/main" id="{7DA99022-555F-DD02-15D8-81E71271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613" y="0"/>
            <a:ext cx="3519386" cy="29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'Facelift' latest improvement at east side elementary | Education |  tucson.com">
            <a:extLst>
              <a:ext uri="{FF2B5EF4-FFF2-40B4-BE49-F238E27FC236}">
                <a16:creationId xmlns:a16="http://schemas.microsoft.com/office/drawing/2014/main" id="{19F553BB-29FB-7BE2-E03A-B212CC8B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6" y="3566160"/>
            <a:ext cx="3366194" cy="32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4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dirty="0"/>
            </a:br>
            <a:r>
              <a:rPr lang="en-US" sz="2800" b="1" i="1" dirty="0">
                <a:solidFill>
                  <a:srgbClr val="FFFF00"/>
                </a:solidFill>
              </a:rPr>
              <a:t>Integrated Action Plan (IAP)</a:t>
            </a:r>
          </a:p>
        </p:txBody>
      </p:sp>
      <p:pic>
        <p:nvPicPr>
          <p:cNvPr id="5" name="Picture 4" descr="Image of a page from the Integrated Action Plan">
            <a:extLst>
              <a:ext uri="{FF2B5EF4-FFF2-40B4-BE49-F238E27FC236}">
                <a16:creationId xmlns:a16="http://schemas.microsoft.com/office/drawing/2014/main" id="{82F376C1-D257-CB58-ED0E-BF8B8655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22" y="407987"/>
            <a:ext cx="2428875" cy="1876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 dirty="0"/>
              <a:t>To ensure that all students receive a </a:t>
            </a:r>
            <a:r>
              <a:rPr lang="en-US" sz="2800" dirty="0">
                <a:solidFill>
                  <a:srgbClr val="4622FA"/>
                </a:solidFill>
              </a:rPr>
              <a:t>high-quality</a:t>
            </a:r>
            <a:r>
              <a:rPr lang="en-US" sz="2800" dirty="0"/>
              <a:t> education we employ </a:t>
            </a:r>
            <a:r>
              <a:rPr lang="en-US" sz="2800" dirty="0">
                <a:solidFill>
                  <a:srgbClr val="4622FA"/>
                </a:solidFill>
              </a:rPr>
              <a:t>appropriately certified staff</a:t>
            </a:r>
            <a:r>
              <a:rPr lang="en-US" sz="2800" dirty="0"/>
              <a:t>, who use research based instructional methods. Our school plan includes the following: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800" dirty="0"/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90 </a:t>
            </a:r>
            <a:r>
              <a:rPr lang="en-US" sz="2800" dirty="0"/>
              <a:t>minutes of regular reading instruction per day.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90 </a:t>
            </a:r>
            <a:r>
              <a:rPr lang="en-US" sz="2800" dirty="0"/>
              <a:t>minutes of regular mathematics instruction per day 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/>
              <a:t>Teacher Training in </a:t>
            </a:r>
            <a:r>
              <a:rPr lang="en-US" sz="2800" dirty="0">
                <a:solidFill>
                  <a:srgbClr val="FF0000"/>
                </a:solidFill>
              </a:rPr>
              <a:t>Professional Leaning Communities and Wednesday’s PD </a:t>
            </a:r>
            <a:r>
              <a:rPr lang="en-US" sz="2800" dirty="0"/>
              <a:t>Curriculum Service Providers to support ALL teachers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357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11ff9b-ffed-405a-b77e-2f4aacc4243b">
      <Terms xmlns="http://schemas.microsoft.com/office/infopath/2007/PartnerControls"/>
    </lcf76f155ced4ddcb4097134ff3c332f>
    <TaxCatchAll xmlns="73cc789a-526c-47d6-89a1-778429d8fb51" xsi:nil="true"/>
    <Image xmlns="4a11ff9b-ffed-405a-b77e-2f4aacc4243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066AFE02A03B469D5416E01FB34A6C" ma:contentTypeVersion="13" ma:contentTypeDescription="Create a new document." ma:contentTypeScope="" ma:versionID="cd3c7ffda3906c16af48f890f1df193d">
  <xsd:schema xmlns:xsd="http://www.w3.org/2001/XMLSchema" xmlns:xs="http://www.w3.org/2001/XMLSchema" xmlns:p="http://schemas.microsoft.com/office/2006/metadata/properties" xmlns:ns2="4a11ff9b-ffed-405a-b77e-2f4aacc4243b" xmlns:ns3="73cc789a-526c-47d6-89a1-778429d8fb51" targetNamespace="http://schemas.microsoft.com/office/2006/metadata/properties" ma:root="true" ma:fieldsID="2fc3d589a3dc324f7412856cf4b68997" ns2:_="" ns3:_="">
    <xsd:import namespace="4a11ff9b-ffed-405a-b77e-2f4aacc4243b"/>
    <xsd:import namespace="73cc789a-526c-47d6-89a1-778429d8fb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mag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1ff9b-ffed-405a-b77e-2f4aacc424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mage" ma:index="12" nillable="true" ma:displayName="Image" ma:format="Thumbnail" ma:internalName="Imag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198376a-8c75-4b93-93e9-585c55298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c789a-526c-47d6-89a1-778429d8f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b2802b7-10e3-4b36-ab34-7e46fd2ad12b}" ma:internalName="TaxCatchAll" ma:showField="CatchAllData" ma:web="73cc789a-526c-47d6-89a1-778429d8f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CF47EC-8375-45AC-8545-B43B9356E6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B5DD55-7622-4DBD-ACBB-70A6CF8A71D3}">
  <ds:schemaRefs>
    <ds:schemaRef ds:uri="http://schemas.microsoft.com/office/2006/metadata/properties"/>
    <ds:schemaRef ds:uri="http://schemas.microsoft.com/office/infopath/2007/PartnerControls"/>
    <ds:schemaRef ds:uri="4a11ff9b-ffed-405a-b77e-2f4aacc4243b"/>
    <ds:schemaRef ds:uri="73cc789a-526c-47d6-89a1-778429d8fb51"/>
  </ds:schemaRefs>
</ds:datastoreItem>
</file>

<file path=customXml/itemProps3.xml><?xml version="1.0" encoding="utf-8"?>
<ds:datastoreItem xmlns:ds="http://schemas.openxmlformats.org/officeDocument/2006/customXml" ds:itemID="{76175686-FEA2-4C70-A779-2E177F65DC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11ff9b-ffed-405a-b77e-2f4aacc4243b"/>
    <ds:schemaRef ds:uri="73cc789a-526c-47d6-89a1-778429d8f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765</TotalTime>
  <Words>658</Words>
  <Application>Microsoft Macintosh PowerPoint</Application>
  <PresentationFormat>Widescreen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Corbel</vt:lpstr>
      <vt:lpstr>Wingdings 2</vt:lpstr>
      <vt:lpstr>Frame</vt:lpstr>
      <vt:lpstr>Warren Title I Program Home of the Wildcats</vt:lpstr>
      <vt:lpstr>Add school mascot</vt:lpstr>
      <vt:lpstr>The purpose of Title I is to ensure that all students …</vt:lpstr>
      <vt:lpstr>Title I Funds are for…</vt:lpstr>
      <vt:lpstr> Title I funds help our school  offer families</vt:lpstr>
      <vt:lpstr>Arizona’s Academic Standards Assessment (AASA) </vt:lpstr>
      <vt:lpstr> School Letter Grade   B</vt:lpstr>
      <vt:lpstr> Integrated Action Plan  (IAP)</vt:lpstr>
      <vt:lpstr> Integrated Action Plan (IAP)</vt:lpstr>
      <vt:lpstr> Integrated Action Plan (IAP)</vt:lpstr>
      <vt:lpstr>    School Integrated Action Plan (IAP) </vt:lpstr>
      <vt:lpstr> Parents Right to Know</vt:lpstr>
      <vt:lpstr>  Important Dates to Remember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DIRECTIONS</dc:title>
  <dc:creator>Guerrero, Teresa</dc:creator>
  <cp:lastModifiedBy>Jacunski, Sally</cp:lastModifiedBy>
  <cp:revision>62</cp:revision>
  <dcterms:created xsi:type="dcterms:W3CDTF">2019-06-17T21:27:01Z</dcterms:created>
  <dcterms:modified xsi:type="dcterms:W3CDTF">2023-08-17T16:31:00Z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0x010100AA066AFE02A03B469D5416E01FB34A6C</vt:lpwstr>
  </property>
</Properties>
</file>